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3"/>
  </p:notesMasterIdLst>
  <p:handoutMasterIdLst>
    <p:handoutMasterId r:id="rId34"/>
  </p:handoutMasterIdLst>
  <p:sldIdLst>
    <p:sldId id="971" r:id="rId5"/>
    <p:sldId id="1059" r:id="rId6"/>
    <p:sldId id="967" r:id="rId7"/>
    <p:sldId id="981" r:id="rId8"/>
    <p:sldId id="980" r:id="rId9"/>
    <p:sldId id="1060" r:id="rId10"/>
    <p:sldId id="1034" r:id="rId11"/>
    <p:sldId id="1061" r:id="rId12"/>
    <p:sldId id="972" r:id="rId13"/>
    <p:sldId id="1062" r:id="rId14"/>
    <p:sldId id="1063" r:id="rId15"/>
    <p:sldId id="973" r:id="rId16"/>
    <p:sldId id="990" r:id="rId17"/>
    <p:sldId id="1008" r:id="rId18"/>
    <p:sldId id="1065" r:id="rId19"/>
    <p:sldId id="1092" r:id="rId20"/>
    <p:sldId id="1066" r:id="rId21"/>
    <p:sldId id="1067" r:id="rId22"/>
    <p:sldId id="1068" r:id="rId23"/>
    <p:sldId id="1069" r:id="rId24"/>
    <p:sldId id="1070" r:id="rId25"/>
    <p:sldId id="1071" r:id="rId26"/>
    <p:sldId id="1072" r:id="rId27"/>
    <p:sldId id="1073" r:id="rId28"/>
    <p:sldId id="1074" r:id="rId29"/>
    <p:sldId id="1075" r:id="rId30"/>
    <p:sldId id="1076" r:id="rId31"/>
    <p:sldId id="1077" r:id="rId32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1059"/>
            <p14:sldId id="967"/>
            <p14:sldId id="981"/>
            <p14:sldId id="980"/>
            <p14:sldId id="1060"/>
            <p14:sldId id="1034"/>
            <p14:sldId id="1061"/>
            <p14:sldId id="972"/>
            <p14:sldId id="1062"/>
            <p14:sldId id="1063"/>
            <p14:sldId id="973"/>
            <p14:sldId id="990"/>
            <p14:sldId id="1008"/>
            <p14:sldId id="1065"/>
            <p14:sldId id="1092"/>
            <p14:sldId id="1066"/>
            <p14:sldId id="1067"/>
            <p14:sldId id="1068"/>
            <p14:sldId id="1069"/>
            <p14:sldId id="1070"/>
            <p14:sldId id="1071"/>
            <p14:sldId id="1072"/>
            <p14:sldId id="1073"/>
            <p14:sldId id="1074"/>
            <p14:sldId id="1075"/>
            <p14:sldId id="1076"/>
            <p14:sldId id="10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5" orient="horz" pos="4020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orient="horz" pos="754" userDrawn="1">
          <p15:clr>
            <a:srgbClr val="A4A3A4"/>
          </p15:clr>
        </p15:guide>
        <p15:guide id="8" pos="211" userDrawn="1">
          <p15:clr>
            <a:srgbClr val="A4A3A4"/>
          </p15:clr>
        </p15:guide>
        <p15:guide id="9" pos="665" userDrawn="1">
          <p15:clr>
            <a:srgbClr val="A4A3A4"/>
          </p15:clr>
        </p15:guide>
        <p15:guide id="10" orient="horz" pos="1026" userDrawn="1">
          <p15:clr>
            <a:srgbClr val="A4A3A4"/>
          </p15:clr>
        </p15:guide>
        <p15:guide id="11" pos="7242" userDrawn="1">
          <p15:clr>
            <a:srgbClr val="A4A3A4"/>
          </p15:clr>
        </p15:guide>
        <p15:guide id="12" pos="76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4D2"/>
    <a:srgbClr val="E61E1E"/>
    <a:srgbClr val="644080"/>
    <a:srgbClr val="916E0F"/>
    <a:srgbClr val="505054"/>
    <a:srgbClr val="265C80"/>
    <a:srgbClr val="007580"/>
    <a:srgbClr val="B94B00"/>
    <a:srgbClr val="AF8C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B0795D-B2FB-4C51-BAC4-589385204AD9}" v="20" dt="2024-07-23T03:31:43.5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567" autoAdjust="0"/>
    <p:restoredTop sz="94523" autoAdjust="0"/>
  </p:normalViewPr>
  <p:slideViewPr>
    <p:cSldViewPr>
      <p:cViewPr>
        <p:scale>
          <a:sx n="75" d="100"/>
          <a:sy n="75" d="100"/>
        </p:scale>
        <p:origin x="1230" y="1170"/>
      </p:cViewPr>
      <p:guideLst>
        <p:guide orient="horz" pos="436"/>
        <p:guide orient="horz" pos="4020"/>
        <p:guide pos="3840"/>
        <p:guide orient="horz" pos="754"/>
        <p:guide pos="211"/>
        <p:guide pos="665"/>
        <p:guide orient="horz" pos="1026"/>
        <p:guide pos="7242"/>
        <p:guide pos="76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727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116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1916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199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77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247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362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1">
          <p15:clr>
            <a:srgbClr val="F26B43"/>
          </p15:clr>
        </p15:guide>
        <p15:guide id="4" pos="3840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080000" y="1670857"/>
            <a:ext cx="9967615" cy="1542119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en-US" altLang="ja-JP" dirty="0"/>
              <a:t>New Manufacturing technology validation evidence document</a:t>
            </a:r>
            <a:r>
              <a:rPr lang="ja-JP" altLang="en-US" dirty="0"/>
              <a:t>（</a:t>
            </a:r>
            <a:r>
              <a:rPr lang="en-US" altLang="ja-JP" dirty="0"/>
              <a:t>FE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cap="none" dirty="0"/>
              <a:t>XXXX </a:t>
            </a:r>
            <a:r>
              <a:rPr kumimoji="1" lang="en-US" altLang="ja-JP" cap="none" dirty="0"/>
              <a:t>Co., Ltd</a:t>
            </a:r>
            <a:r>
              <a:rPr kumimoji="1" lang="en-US" altLang="ja-JP" dirty="0"/>
              <a:t>.</a:t>
            </a:r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Version1.0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</a:t>
            </a:r>
            <a:r>
              <a:rPr lang="en-US" altLang="ja-JP" cap="none" dirty="0"/>
              <a:t>New Points  And Details of Assessment</a:t>
            </a:r>
            <a:endParaRPr kumimoji="1" lang="ja-JP" altLang="en-US" cap="none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C8422106-FAC5-D4E5-2CF2-4588E83C5CE6}"/>
              </a:ext>
            </a:extLst>
          </p:cNvPr>
          <p:cNvSpPr txBox="1">
            <a:spLocks/>
          </p:cNvSpPr>
          <p:nvPr/>
        </p:nvSpPr>
        <p:spPr>
          <a:xfrm>
            <a:off x="1055440" y="764704"/>
            <a:ext cx="10089504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Survey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8690F90-E831-94F5-9EB5-E61DC159C5B8}"/>
              </a:ext>
            </a:extLst>
          </p:cNvPr>
          <p:cNvSpPr txBox="1"/>
          <p:nvPr/>
        </p:nvSpPr>
        <p:spPr>
          <a:xfrm>
            <a:off x="1055440" y="1196752"/>
            <a:ext cx="3658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n-ea"/>
              </a:rPr>
              <a:t>Part Ou</a:t>
            </a:r>
            <a:r>
              <a:rPr lang="en-US" altLang="ja-JP" b="1" dirty="0">
                <a:solidFill>
                  <a:schemeClr val="tx1"/>
                </a:solidFill>
                <a:latin typeface="+mn-ea"/>
              </a:rPr>
              <a:t>tline etc. : Section a)</a:t>
            </a:r>
            <a:endParaRPr kumimoji="1" lang="ja-JP" altLang="en-US" b="1" dirty="0">
              <a:latin typeface="+mn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18DFCF8-163F-E085-B980-F6EB9DFAC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00" y="1713439"/>
            <a:ext cx="11496600" cy="462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848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</a:t>
            </a:r>
            <a:r>
              <a:rPr lang="en-US" altLang="ja-JP" cap="none" dirty="0"/>
              <a:t>New Points  And Details of Assessment</a:t>
            </a:r>
            <a:endParaRPr kumimoji="1" lang="ja-JP" altLang="en-US" cap="none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7F8CCF2-9753-93BF-7553-4CE906318791}"/>
              </a:ext>
            </a:extLst>
          </p:cNvPr>
          <p:cNvSpPr txBox="1"/>
          <p:nvPr/>
        </p:nvSpPr>
        <p:spPr>
          <a:xfrm>
            <a:off x="1055440" y="1196752"/>
            <a:ext cx="4850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New Point Survey : </a:t>
            </a:r>
            <a:r>
              <a:rPr lang="en-US" altLang="ja-JP" b="1" dirty="0">
                <a:solidFill>
                  <a:schemeClr val="tx1"/>
                </a:solidFill>
                <a:latin typeface="+mn-ea"/>
              </a:rPr>
              <a:t>Section</a:t>
            </a:r>
            <a:r>
              <a:rPr kumimoji="1" lang="en-US" altLang="ja-JP" b="1" dirty="0">
                <a:latin typeface="+mn-ea"/>
              </a:rPr>
              <a:t> b),c),d),e)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3B275C74-13DF-9681-0FF8-100F3392DAEE}"/>
              </a:ext>
            </a:extLst>
          </p:cNvPr>
          <p:cNvSpPr txBox="1">
            <a:spLocks/>
          </p:cNvSpPr>
          <p:nvPr/>
        </p:nvSpPr>
        <p:spPr>
          <a:xfrm>
            <a:off x="1055440" y="768043"/>
            <a:ext cx="10089504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Survey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A970F9D-E403-A81C-B09D-AF67038FD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39" y="1564977"/>
            <a:ext cx="10500827" cy="505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112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</a:t>
            </a:r>
            <a:r>
              <a:rPr lang="en-US" altLang="ja-JP" cap="none" dirty="0"/>
              <a:t>New Points  And Details of Assessment</a:t>
            </a:r>
            <a:endParaRPr kumimoji="1" lang="ja-JP" altLang="en-US" b="1" cap="none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32C254-17C1-4305-1D34-D2299E6BACFE}"/>
              </a:ext>
            </a:extLst>
          </p:cNvPr>
          <p:cNvSpPr txBox="1"/>
          <p:nvPr/>
        </p:nvSpPr>
        <p:spPr>
          <a:xfrm>
            <a:off x="1055440" y="1196752"/>
            <a:ext cx="5358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1. Verification of New Point for Production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39401209-0E2F-2D65-758D-DA72D99FFA45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C38F661-213B-C3CF-DAB7-572D6F00D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99" y="1566084"/>
            <a:ext cx="11496600" cy="476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</a:t>
            </a:r>
            <a:r>
              <a:rPr lang="en-US" altLang="ja-JP" cap="none" dirty="0"/>
              <a:t>New Points  And Details of Assessment</a:t>
            </a:r>
            <a:endParaRPr kumimoji="1" lang="ja-JP" altLang="en-US" b="1" cap="none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D38997-069F-EA7B-958B-181CDEDEB35D}"/>
              </a:ext>
            </a:extLst>
          </p:cNvPr>
          <p:cNvSpPr txBox="1"/>
          <p:nvPr/>
        </p:nvSpPr>
        <p:spPr>
          <a:xfrm>
            <a:off x="1055440" y="1196752"/>
            <a:ext cx="4923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n-ea"/>
              </a:rPr>
              <a:t>２ａ．</a:t>
            </a:r>
            <a:r>
              <a:rPr kumimoji="1" lang="en-US" altLang="ja-JP" b="1" dirty="0">
                <a:latin typeface="+mn-ea"/>
              </a:rPr>
              <a:t>Verification for New Design point</a:t>
            </a:r>
            <a:endParaRPr kumimoji="1" lang="ja-JP" altLang="en-US" b="1" dirty="0">
              <a:latin typeface="+mn-ea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8098F246-EBA5-CC6C-2AF6-360067A1C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825" y="1797050"/>
            <a:ext cx="10166350" cy="3263900"/>
          </a:xfrm>
          <a:prstGeom prst="rect">
            <a:avLst/>
          </a:prstGeom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C61B165F-23C4-F5EB-C30D-2310814E4574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456" y="1471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</a:t>
            </a:r>
            <a:r>
              <a:rPr lang="en-US" altLang="ja-JP" cap="none" dirty="0"/>
              <a:t>New Points  And Details of Assessment</a:t>
            </a:r>
            <a:endParaRPr kumimoji="1" lang="ja-JP" altLang="en-US" b="1" cap="none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AC5878-9FC7-52D1-CAB6-77219DB46021}"/>
              </a:ext>
            </a:extLst>
          </p:cNvPr>
          <p:cNvSpPr txBox="1"/>
          <p:nvPr/>
        </p:nvSpPr>
        <p:spPr>
          <a:xfrm>
            <a:off x="1055440" y="1196752"/>
            <a:ext cx="8405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n-ea"/>
              </a:rPr>
              <a:t>２</a:t>
            </a:r>
            <a:r>
              <a:rPr kumimoji="1" lang="en-US" altLang="ja-JP" b="1" dirty="0">
                <a:latin typeface="+mn-ea"/>
              </a:rPr>
              <a:t>b. Combination Impact Confirmation &amp; Validation Item Selection </a:t>
            </a:r>
            <a:endParaRPr kumimoji="1" lang="ja-JP" altLang="en-US" b="1" dirty="0">
              <a:latin typeface="+mn-ea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F094B82-76D8-BFE4-734A-995D13D9E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564321"/>
            <a:ext cx="10416480" cy="5182037"/>
          </a:xfrm>
          <a:prstGeom prst="rect">
            <a:avLst/>
          </a:prstGeom>
        </p:spPr>
      </p:pic>
      <p:sp>
        <p:nvSpPr>
          <p:cNvPr id="4" name="タイトル 1">
            <a:extLst>
              <a:ext uri="{FF2B5EF4-FFF2-40B4-BE49-F238E27FC236}">
                <a16:creationId xmlns:a16="http://schemas.microsoft.com/office/drawing/2014/main" id="{1DCB841E-D8EF-89B5-5F18-BD164ECA9636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1">
            <a:extLst>
              <a:ext uri="{FF2B5EF4-FFF2-40B4-BE49-F238E27FC236}">
                <a16:creationId xmlns:a16="http://schemas.microsoft.com/office/drawing/2014/main" id="{47F410A1-2A6D-1BF9-7468-A39DF65212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1"/>
            <a:ext cx="3302000" cy="2921095"/>
          </a:xfrm>
        </p:spPr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8" name="タイトル 14">
            <a:extLst>
              <a:ext uri="{FF2B5EF4-FFF2-40B4-BE49-F238E27FC236}">
                <a16:creationId xmlns:a16="http://schemas.microsoft.com/office/drawing/2014/main" id="{BBB095B2-8BFB-CF4F-737B-D3C0A84C4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99" y="3044920"/>
            <a:ext cx="8868361" cy="540000"/>
          </a:xfrm>
          <a:prstGeom prst="rect">
            <a:avLst/>
          </a:prstGeom>
        </p:spPr>
        <p:txBody>
          <a:bodyPr/>
          <a:lstStyle/>
          <a:p>
            <a:r>
              <a:rPr lang="en-US" altLang="ja-JP" cap="none" dirty="0"/>
              <a:t>Production Readiness Verification</a:t>
            </a:r>
            <a:endParaRPr kumimoji="1" lang="ja-JP" altLang="en-US" cap="none" dirty="0"/>
          </a:p>
        </p:txBody>
      </p:sp>
    </p:spTree>
    <p:extLst>
      <p:ext uri="{BB962C8B-B14F-4D97-AF65-F5344CB8AC3E}">
        <p14:creationId xmlns:p14="http://schemas.microsoft.com/office/powerpoint/2010/main" val="3012475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03</a:t>
            </a:r>
            <a:r>
              <a:rPr lang="ja-JP" altLang="en-US" dirty="0"/>
              <a:t>　</a:t>
            </a:r>
            <a:r>
              <a:rPr lang="en-US" altLang="ja-JP" cap="none" dirty="0"/>
              <a:t>Production Readiness Verification</a:t>
            </a:r>
            <a:endParaRPr kumimoji="1" lang="ja-JP" altLang="en-US" b="1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B4CCE69-C415-70BD-75D9-D348D70B7810}"/>
              </a:ext>
            </a:extLst>
          </p:cNvPr>
          <p:cNvGraphicFramePr>
            <a:graphicFrameLocks noGrp="1"/>
          </p:cNvGraphicFramePr>
          <p:nvPr/>
        </p:nvGraphicFramePr>
        <p:xfrm>
          <a:off x="1164000" y="1763296"/>
          <a:ext cx="8920745" cy="41312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989835">
                  <a:extLst>
                    <a:ext uri="{9D8B030D-6E8A-4147-A177-3AD203B41FA5}">
                      <a16:colId xmlns:a16="http://schemas.microsoft.com/office/drawing/2014/main" val="932295927"/>
                    </a:ext>
                  </a:extLst>
                </a:gridCol>
                <a:gridCol w="2930910">
                  <a:extLst>
                    <a:ext uri="{9D8B030D-6E8A-4147-A177-3AD203B41FA5}">
                      <a16:colId xmlns:a16="http://schemas.microsoft.com/office/drawing/2014/main" val="2917869319"/>
                    </a:ext>
                  </a:extLst>
                </a:gridCol>
              </a:tblGrid>
              <a:tr h="6806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Plan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054905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800" dirty="0"/>
                        <a:t>Schedule for submitting requests for parts approval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en-US" altLang="ja-JP" sz="1800" dirty="0"/>
                        <a:t> / mm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856987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800" dirty="0"/>
                        <a:t>Report of Characterization Results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uLnTx/>
                          <a:uFillTx/>
                          <a:latin typeface="Arial"/>
                          <a:ea typeface="メイリオ"/>
                          <a:cs typeface="+mn-cs"/>
                        </a:rPr>
                        <a:t>yyyy</a:t>
                      </a: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uLnTx/>
                          <a:uFillTx/>
                          <a:latin typeface="Arial"/>
                          <a:ea typeface="メイリオ"/>
                          <a:cs typeface="+mn-cs"/>
                        </a:rPr>
                        <a:t> / mm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837414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800" dirty="0"/>
                        <a:t>Report of Reliability Assessment Results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uLnTx/>
                          <a:uFillTx/>
                          <a:latin typeface="Arial"/>
                          <a:ea typeface="メイリオ"/>
                          <a:cs typeface="+mn-cs"/>
                        </a:rPr>
                        <a:t>yyyy</a:t>
                      </a: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uLnTx/>
                          <a:uFillTx/>
                          <a:latin typeface="Arial"/>
                          <a:ea typeface="メイリオ"/>
                          <a:cs typeface="+mn-cs"/>
                        </a:rPr>
                        <a:t> / mm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3465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800" dirty="0"/>
                        <a:t>Sample Submission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en-US" altLang="ja-JP" sz="1800" dirty="0"/>
                        <a:t> /</a:t>
                      </a:r>
                      <a:r>
                        <a:rPr kumimoji="1" lang="ja-JP" altLang="en-US" sz="1800" dirty="0"/>
                        <a:t> </a:t>
                      </a:r>
                      <a:r>
                        <a:rPr kumimoji="1" lang="en-US" altLang="ja-JP" sz="1800" dirty="0"/>
                        <a:t>mm and after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8027826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800" dirty="0"/>
                        <a:t>Approval Completion Desired Schedule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en-US" altLang="ja-JP" sz="1800" dirty="0"/>
                        <a:t> / mm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245459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A5611809-7C37-3E72-4CF0-3CD385279CAF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M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aster Plan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46295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D87E1AB9-CCCF-3567-91B1-B82F4139F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</a:t>
            </a:r>
            <a:r>
              <a:rPr lang="en-US" altLang="ja-JP" cap="none" dirty="0"/>
              <a:t>Production Readiness Verification</a:t>
            </a:r>
            <a:endParaRPr kumimoji="1" lang="ja-JP" altLang="en-US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8652527C-E0C8-A53D-5D3A-AA652B489D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642487"/>
              </p:ext>
            </p:extLst>
          </p:nvPr>
        </p:nvGraphicFramePr>
        <p:xfrm>
          <a:off x="587388" y="1149575"/>
          <a:ext cx="11053228" cy="5441760"/>
        </p:xfrm>
        <a:graphic>
          <a:graphicData uri="http://schemas.openxmlformats.org/drawingml/2006/table">
            <a:tbl>
              <a:tblPr/>
              <a:tblGrid>
                <a:gridCol w="2315914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8737314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20896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Evidence requirements [concerns/background to request]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61229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Work document and checklist</a:t>
                      </a:r>
                    </a:p>
                  </a:txBody>
                  <a:tcPr marL="36000" marR="36000"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The forms that need to be newly established such as work orders and equipment  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inspections are clear.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The completion of the enactment of them is clear.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[Concerning any mis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</a:t>
                      </a:r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operation due to omission of forms]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75345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Operator training, certification </a:t>
                      </a:r>
                    </a:p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 quality training</a:t>
                      </a:r>
                    </a:p>
                  </a:txBody>
                  <a:tcPr marL="36000" marR="36000"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Completion of education, training and competency verification is clear.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Certification includes documentation from qualified laboratories, but may be substituted by 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obtaining IATF16949 certification.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[Concerning any mis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</a:t>
                      </a:r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operation by operator with insufficient training or degradation of quality mind set]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75345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Equipment maintenance</a:t>
                      </a:r>
                    </a:p>
                  </a:txBody>
                  <a:tcPr marL="36000" marR="36000"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New equipment maintenance plan is confirmed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All needed spare parts are confirmed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[Concerned about equipment shutdowns and abnormal procedures due to omissions in 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maintenance plans for new processes]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[Concerning any operation impact due to shortage of consumable parts and spare parts]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471129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Measurement tool, equipment </a:t>
                      </a:r>
                    </a:p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 tools for "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Pokayoke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"</a:t>
                      </a:r>
                    </a:p>
                  </a:txBody>
                  <a:tcPr marL="36000" marR="36000"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All needed tool and equipment are ready for production (concerning any irregular product 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to market)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[Concerned about insufficient anomaly detection]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471129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Failure analysis readiness</a:t>
                      </a:r>
                    </a:p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(Technician and tools)</a:t>
                      </a:r>
                    </a:p>
                  </a:txBody>
                  <a:tcPr marL="36000" marR="36000"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Need to confirm the FAR readiness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Need to confirm the FAR TAT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[Concerning longer TAT for failure analysis]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8610879"/>
                  </a:ext>
                </a:extLst>
              </a:tr>
              <a:tr h="329965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Safe launch management</a:t>
                      </a:r>
                    </a:p>
                  </a:txBody>
                  <a:tcPr marL="36000" marR="36000"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 Need to confirm the safe launch period and items after SOP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[Concerning any unclear definition on safe launch period, quantity and check items]</a:t>
                      </a:r>
                    </a:p>
                  </a:txBody>
                  <a:tcPr marL="36000" marR="36000" marT="36000" marB="360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6605CE0-6149-EF3D-D486-3B4430D1E7F4}"/>
              </a:ext>
            </a:extLst>
          </p:cNvPr>
          <p:cNvSpPr txBox="1"/>
          <p:nvPr/>
        </p:nvSpPr>
        <p:spPr>
          <a:xfrm>
            <a:off x="1008112" y="76470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Wafer Process</a:t>
            </a:r>
            <a:r>
              <a:rPr kumimoji="1" lang="ja-JP" altLang="en-US" b="1" dirty="0">
                <a:latin typeface="+mj-ea"/>
                <a:ea typeface="+mj-ea"/>
              </a:rPr>
              <a:t>：</a:t>
            </a:r>
            <a:r>
              <a:rPr lang="en-US" altLang="ja-JP" b="1" dirty="0">
                <a:latin typeface="+mj-ea"/>
                <a:ea typeface="+mj-ea"/>
              </a:rPr>
              <a:t> Factory OO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84240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1">
            <a:extLst>
              <a:ext uri="{FF2B5EF4-FFF2-40B4-BE49-F238E27FC236}">
                <a16:creationId xmlns:a16="http://schemas.microsoft.com/office/drawing/2014/main" id="{13147E09-1BD9-F965-4A14-5567F5588C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1"/>
            <a:ext cx="3302000" cy="2921095"/>
          </a:xfrm>
        </p:spPr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8" name="タイトル 14">
            <a:extLst>
              <a:ext uri="{FF2B5EF4-FFF2-40B4-BE49-F238E27FC236}">
                <a16:creationId xmlns:a16="http://schemas.microsoft.com/office/drawing/2014/main" id="{F995B0FB-1B82-9616-1ABC-5454F1583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/>
          <a:lstStyle/>
          <a:p>
            <a:r>
              <a:rPr lang="en-US" altLang="ja-JP" cap="none" dirty="0"/>
              <a:t>Process Check</a:t>
            </a:r>
            <a:endParaRPr lang="ja-JP" altLang="en-US" cap="none" dirty="0"/>
          </a:p>
        </p:txBody>
      </p:sp>
    </p:spTree>
    <p:extLst>
      <p:ext uri="{BB962C8B-B14F-4D97-AF65-F5344CB8AC3E}">
        <p14:creationId xmlns:p14="http://schemas.microsoft.com/office/powerpoint/2010/main" val="1880746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937C41D4-67E6-C9CD-A892-7883405B5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cap="none" dirty="0"/>
              <a:t>04</a:t>
            </a:r>
            <a:r>
              <a:rPr lang="ja-JP" altLang="en-US" cap="none" dirty="0"/>
              <a:t>　</a:t>
            </a:r>
            <a:r>
              <a:rPr lang="en-US" altLang="ja-JP" cap="none" dirty="0"/>
              <a:t>Process Check</a:t>
            </a:r>
            <a:endParaRPr kumimoji="1" lang="ja-JP" altLang="en-US" cap="none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408F5A1-FD37-AFF5-C66A-85EE9FF6F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425137"/>
              </p:ext>
            </p:extLst>
          </p:nvPr>
        </p:nvGraphicFramePr>
        <p:xfrm>
          <a:off x="1055688" y="1625686"/>
          <a:ext cx="10440912" cy="3171467"/>
        </p:xfrm>
        <a:graphic>
          <a:graphicData uri="http://schemas.openxmlformats.org/drawingml/2006/table">
            <a:tbl>
              <a:tblPr/>
              <a:tblGrid>
                <a:gridCol w="2989525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451387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3464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Item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Confirmation Results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412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Past trouble check results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checklist (past trouble) XX applicable processes Confirmed</a:t>
                      </a:r>
                    </a:p>
                    <a:p>
                      <a:pPr algn="l" fontAlgn="ctr"/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 also met with our subcontractor to conduct a deeper dive into risk validation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412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 management check results</a:t>
                      </a:r>
                      <a:b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[First adoption of the product]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Omitted due to existing in-vehicle manufacturer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A7C8687-2005-5352-2FBC-4A8985291BB3}"/>
              </a:ext>
            </a:extLst>
          </p:cNvPr>
          <p:cNvSpPr txBox="1"/>
          <p:nvPr/>
        </p:nvSpPr>
        <p:spPr>
          <a:xfrm>
            <a:off x="623392" y="12687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Wafer </a:t>
            </a:r>
            <a:r>
              <a:rPr lang="en-US" altLang="ja-JP" b="1" dirty="0">
                <a:latin typeface="+mj-ea"/>
                <a:ea typeface="+mj-ea"/>
              </a:rPr>
              <a:t>P</a:t>
            </a:r>
            <a:r>
              <a:rPr kumimoji="1" lang="en-US" altLang="ja-JP" b="1" dirty="0">
                <a:latin typeface="+mj-ea"/>
                <a:ea typeface="+mj-ea"/>
              </a:rPr>
              <a:t>rocess</a:t>
            </a:r>
            <a:r>
              <a:rPr kumimoji="1" lang="ja-JP" altLang="en-US" b="1" dirty="0">
                <a:latin typeface="+mj-ea"/>
                <a:ea typeface="+mj-ea"/>
              </a:rPr>
              <a:t>：</a:t>
            </a:r>
            <a:r>
              <a:rPr kumimoji="1" lang="en-US" altLang="ja-JP" b="1" dirty="0">
                <a:latin typeface="+mj-ea"/>
                <a:ea typeface="+mj-ea"/>
              </a:rPr>
              <a:t>Factory OO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79780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en-US" altLang="ja-JP" dirty="0"/>
              <a:t>Part Information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10175800" cy="664797"/>
          </a:xfrm>
        </p:spPr>
        <p:txBody>
          <a:bodyPr/>
          <a:lstStyle/>
          <a:p>
            <a:r>
              <a:rPr lang="en-US" altLang="ja-JP" dirty="0"/>
              <a:t>New Points And Details of Assessment 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358535"/>
            <a:ext cx="8367110" cy="664797"/>
          </a:xfrm>
        </p:spPr>
        <p:txBody>
          <a:bodyPr/>
          <a:lstStyle/>
          <a:p>
            <a:r>
              <a:rPr lang="en-US" altLang="ja-JP" dirty="0"/>
              <a:t>Production Readiness Verification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kumimoji="1" lang="en-US" altLang="ja-JP" dirty="0"/>
              <a:t>Process Check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01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02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03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>
                <a:solidFill>
                  <a:srgbClr val="0064D2"/>
                </a:solidFill>
              </a:rPr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Evaluation Result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64D2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720470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A1F415C4-32F1-4CB1-6C57-2E4640582E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1"/>
            <a:ext cx="3302000" cy="292109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05</a:t>
            </a:r>
          </a:p>
        </p:txBody>
      </p:sp>
      <p:sp>
        <p:nvSpPr>
          <p:cNvPr id="9" name="タイトル 14">
            <a:extLst>
              <a:ext uri="{FF2B5EF4-FFF2-40B4-BE49-F238E27FC236}">
                <a16:creationId xmlns:a16="http://schemas.microsoft.com/office/drawing/2014/main" id="{9AEAE7C8-F811-0589-8ABF-D7775287D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/>
          <a:lstStyle/>
          <a:p>
            <a:r>
              <a:rPr lang="en-US" altLang="ja-JP" cap="none" dirty="0"/>
              <a:t>Evaluation Result</a:t>
            </a:r>
            <a:endParaRPr lang="ja-JP" altLang="en-US" cap="none" dirty="0"/>
          </a:p>
        </p:txBody>
      </p:sp>
    </p:spTree>
    <p:extLst>
      <p:ext uri="{BB962C8B-B14F-4D97-AF65-F5344CB8AC3E}">
        <p14:creationId xmlns:p14="http://schemas.microsoft.com/office/powerpoint/2010/main" val="3287997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5128E49-2F97-7256-FB38-A3D4EFD0A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204002"/>
              </p:ext>
            </p:extLst>
          </p:nvPr>
        </p:nvGraphicFramePr>
        <p:xfrm>
          <a:off x="1055440" y="1628800"/>
          <a:ext cx="10441236" cy="228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2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2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Evidence requirements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添付資料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72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(1)</a:t>
                      </a:r>
                      <a:r>
                        <a:rPr lang="ja-JP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Basic Characteristics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 1.67 in all  characteristic values: OK</a:t>
                      </a:r>
                      <a:endParaRPr kumimoji="1" lang="en-US" altLang="ja-JP" sz="14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7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(2) Measurement tool, Measurement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system check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The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of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MSA: OK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4987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(3) Electrical characterization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 1.67 in all  characteristic values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small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deference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of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EMC properties: OK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7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(4) Reliability evaluation, degradation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sign analysis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Reliability</a:t>
                      </a:r>
                      <a:r>
                        <a:rPr lang="ja-JP" altLang="en-US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 and Degradation Sign Analysis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 OK</a:t>
                      </a:r>
                      <a:endParaRPr lang="en-US" altLang="ja-JP" sz="1400" b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p.xx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76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B080C7-ECD9-B267-9CE7-79784AB32C56}"/>
              </a:ext>
            </a:extLst>
          </p:cNvPr>
          <p:cNvSpPr txBox="1"/>
          <p:nvPr/>
        </p:nvSpPr>
        <p:spPr>
          <a:xfrm>
            <a:off x="1055440" y="1259468"/>
            <a:ext cx="3166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u="none" strike="noStrike" dirty="0"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(1) Basic Characteristics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6C31DF0-60F7-131F-9CC4-653C685B8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887268"/>
              </p:ext>
            </p:extLst>
          </p:nvPr>
        </p:nvGraphicFramePr>
        <p:xfrm>
          <a:off x="1068943" y="1628800"/>
          <a:ext cx="10427731" cy="1997044"/>
        </p:xfrm>
        <a:graphic>
          <a:graphicData uri="http://schemas.openxmlformats.org/drawingml/2006/table">
            <a:tbl>
              <a:tblPr/>
              <a:tblGrid>
                <a:gridCol w="2115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3523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7538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53894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Process</a:t>
                      </a:r>
                      <a:endParaRPr lang="ja-JP" alt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Control item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Unit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Quantity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&gt;1.67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Ａ２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TEG Characteristic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Ｄ１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Ｄ２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タイトル 1">
            <a:extLst>
              <a:ext uri="{FF2B5EF4-FFF2-40B4-BE49-F238E27FC236}">
                <a16:creationId xmlns:a16="http://schemas.microsoft.com/office/drawing/2014/main" id="{DB22925C-27DE-0589-8FE6-52E14C9AE86F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81F4CA0-7EAE-FF58-7608-8EED822B7767}"/>
              </a:ext>
            </a:extLst>
          </p:cNvPr>
          <p:cNvSpPr txBox="1"/>
          <p:nvPr/>
        </p:nvSpPr>
        <p:spPr>
          <a:xfrm>
            <a:off x="1068943" y="4230044"/>
            <a:ext cx="10891748" cy="534368"/>
          </a:xfrm>
          <a:prstGeom prst="rect">
            <a:avLst/>
          </a:prstGeom>
          <a:noFill/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0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The following indexes and other evidence are recommended. </a:t>
            </a:r>
          </a:p>
          <a:p>
            <a:r>
              <a:rPr lang="en-US" altLang="ja-JP" sz="10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The manufacturing baseline for the multi-resource deployed product is set to meet the product specification, and the distribution of workmanship in the manufacturing process is within a margin relative to the manufacturing baseline. [ e.g., compared with the process capability of the multi-resource deployed product ]</a:t>
            </a:r>
            <a:endParaRPr lang="ja-JP" altLang="en-US" sz="1000" dirty="0">
              <a:solidFill>
                <a:srgbClr val="0064D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7121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35CBE9-8BF7-8A59-9295-5355B1F0C859}"/>
              </a:ext>
            </a:extLst>
          </p:cNvPr>
          <p:cNvSpPr txBox="1"/>
          <p:nvPr/>
        </p:nvSpPr>
        <p:spPr>
          <a:xfrm>
            <a:off x="1055440" y="1259468"/>
            <a:ext cx="532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(2)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r>
              <a:rPr kumimoji="1" lang="en-US" altLang="ja-JP" b="1" dirty="0">
                <a:latin typeface="+mj-ea"/>
                <a:ea typeface="+mj-ea"/>
              </a:rPr>
              <a:t>MSA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lang="en-US" altLang="ja-JP" b="1" i="0" dirty="0"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Gage R</a:t>
            </a:r>
            <a:r>
              <a:rPr lang="ja-JP" altLang="en-US" b="1" i="0" dirty="0"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＆</a:t>
            </a:r>
            <a:r>
              <a:rPr lang="en-US" altLang="ja-JP" b="1" i="0" dirty="0"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R〔GRR〕 Data </a:t>
            </a:r>
            <a:r>
              <a:rPr lang="en-US" altLang="ja-JP" b="1" dirty="0">
                <a:latin typeface="Meiryo" panose="020B0604030504040204" pitchFamily="50" charset="-128"/>
                <a:ea typeface="Meiryo" panose="020B0604030504040204" pitchFamily="50" charset="-128"/>
              </a:rPr>
              <a:t>S</a:t>
            </a:r>
            <a:r>
              <a:rPr lang="en-US" altLang="ja-JP" b="1" i="0" dirty="0"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heet</a:t>
            </a:r>
            <a:r>
              <a:rPr kumimoji="1" lang="ja-JP" altLang="en-US" b="1" dirty="0"/>
              <a:t>）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12D1477E-7752-51F6-1339-802283611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305206"/>
              </p:ext>
            </p:extLst>
          </p:nvPr>
        </p:nvGraphicFramePr>
        <p:xfrm>
          <a:off x="1055440" y="1628800"/>
          <a:ext cx="10441236" cy="142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440235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Step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Measurement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Tool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Characteristics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Equipment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GRR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Judgement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AAA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BBB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844249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CCC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460058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DDD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085928787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C5E7F17-5593-5AC3-5FBC-A05A10B5A229}"/>
              </a:ext>
            </a:extLst>
          </p:cNvPr>
          <p:cNvSpPr txBox="1"/>
          <p:nvPr/>
        </p:nvSpPr>
        <p:spPr>
          <a:xfrm>
            <a:off x="1068260" y="3573016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GRR Result(%) criteria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10%&gt; Good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10%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30%≧ Pass(with conditions)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30%&lt; No Good(Needs improvement)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7D6F3F4-ACF8-819E-E68E-BA488DDC6BD0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8259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460D3E-3716-FD21-7F9A-786BB128A73D}"/>
              </a:ext>
            </a:extLst>
          </p:cNvPr>
          <p:cNvSpPr txBox="1"/>
          <p:nvPr/>
        </p:nvSpPr>
        <p:spPr>
          <a:xfrm>
            <a:off x="1055440" y="1259468"/>
            <a:ext cx="715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>
                <a:latin typeface="+mj-ea"/>
                <a:ea typeface="+mj-ea"/>
              </a:rPr>
              <a:t>(3)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r>
              <a:rPr kumimoji="1" lang="en-US" altLang="zh-TW" b="1" dirty="0">
                <a:latin typeface="+mj-ea"/>
                <a:ea typeface="+mj-ea"/>
              </a:rPr>
              <a:t>Electrical Properties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kumimoji="1" lang="en-US" altLang="zh-TW" b="1" dirty="0">
                <a:latin typeface="+mj-ea"/>
                <a:ea typeface="+mj-ea"/>
              </a:rPr>
              <a:t>Flash Memory Characteristics</a:t>
            </a:r>
            <a:r>
              <a:rPr kumimoji="1" lang="ja-JP" altLang="en-US" b="1" dirty="0">
                <a:latin typeface="+mj-ea"/>
                <a:ea typeface="+mj-ea"/>
              </a:rPr>
              <a:t>）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55DA5E8-3B8F-E21C-F422-C1E5E1E99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15382"/>
              </p:ext>
            </p:extLst>
          </p:nvPr>
        </p:nvGraphicFramePr>
        <p:xfrm>
          <a:off x="1055440" y="1633984"/>
          <a:ext cx="10441236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5607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580403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810281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422364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422364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649754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Parameter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Symbol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Conditions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Rewriting </a:t>
                      </a:r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	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Characteristic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Cpk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&gt;1.67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Reading Speed</a:t>
                      </a:r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x.xx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</a:tbl>
          </a:graphicData>
        </a:graphic>
      </p:graphicFrame>
      <p:sp>
        <p:nvSpPr>
          <p:cNvPr id="5" name="タイトル 1">
            <a:extLst>
              <a:ext uri="{FF2B5EF4-FFF2-40B4-BE49-F238E27FC236}">
                <a16:creationId xmlns:a16="http://schemas.microsoft.com/office/drawing/2014/main" id="{63941185-AE8F-4600-1161-C73458224D31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901236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C23403-6DDA-BF15-119F-DA4E084D4A62}"/>
              </a:ext>
            </a:extLst>
          </p:cNvPr>
          <p:cNvSpPr txBox="1"/>
          <p:nvPr/>
        </p:nvSpPr>
        <p:spPr>
          <a:xfrm>
            <a:off x="1055440" y="1259468"/>
            <a:ext cx="472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(3) </a:t>
            </a:r>
            <a:r>
              <a:rPr kumimoji="1" lang="en-US" altLang="zh-TW" b="1" dirty="0">
                <a:latin typeface="+mj-ea"/>
                <a:ea typeface="+mj-ea"/>
              </a:rPr>
              <a:t>Electrical Properties </a:t>
            </a:r>
            <a:r>
              <a:rPr lang="ja-JP" altLang="en-US" b="1" dirty="0">
                <a:latin typeface="+mj-ea"/>
                <a:ea typeface="+mj-ea"/>
              </a:rPr>
              <a:t>（</a:t>
            </a:r>
            <a:r>
              <a:rPr lang="en-US" altLang="ja-JP" b="1" dirty="0">
                <a:latin typeface="+mj-ea"/>
                <a:ea typeface="+mj-ea"/>
              </a:rPr>
              <a:t>EMC Test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D80CE80-EC6C-6C3D-4110-5E9B8C3464B6}"/>
              </a:ext>
            </a:extLst>
          </p:cNvPr>
          <p:cNvSpPr/>
          <p:nvPr/>
        </p:nvSpPr>
        <p:spPr>
          <a:xfrm>
            <a:off x="1077923" y="1655227"/>
            <a:ext cx="4730045" cy="42220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Gra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ph of Emission Characteristics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2F97321-4F79-A153-6B3F-D4FB76C75705}"/>
              </a:ext>
            </a:extLst>
          </p:cNvPr>
          <p:cNvSpPr/>
          <p:nvPr/>
        </p:nvSpPr>
        <p:spPr>
          <a:xfrm>
            <a:off x="6096000" y="1655227"/>
            <a:ext cx="4730045" cy="42220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Graph of Immunity Characteristics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841EFB-66DA-1316-D262-E91EDEC7335D}"/>
              </a:ext>
            </a:extLst>
          </p:cNvPr>
          <p:cNvSpPr txBox="1"/>
          <p:nvPr/>
        </p:nvSpPr>
        <p:spPr>
          <a:xfrm>
            <a:off x="1091153" y="5910817"/>
            <a:ext cx="4716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Comparison of Emission Characteristics</a:t>
            </a:r>
          </a:p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in 150Ω Method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69FBE8-2BC2-3151-32F2-E2A406AD1DC2}"/>
              </a:ext>
            </a:extLst>
          </p:cNvPr>
          <p:cNvSpPr txBox="1"/>
          <p:nvPr/>
        </p:nvSpPr>
        <p:spPr>
          <a:xfrm>
            <a:off x="6096000" y="5910817"/>
            <a:ext cx="47300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Comparison of Immunity Characteristics</a:t>
            </a:r>
          </a:p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in DPI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Method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5E36C241-2A0D-97AD-2343-EC78AB582152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381943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D3B85379-F7B8-1CDA-D546-B1C3A9AA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2BCE422-F5FF-667C-9408-CB88C629671B}"/>
              </a:ext>
            </a:extLst>
          </p:cNvPr>
          <p:cNvSpPr txBox="1"/>
          <p:nvPr/>
        </p:nvSpPr>
        <p:spPr>
          <a:xfrm>
            <a:off x="1080696" y="1259468"/>
            <a:ext cx="9798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(4)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r>
              <a:rPr lang="en-US" altLang="ja-JP" b="1" dirty="0">
                <a:latin typeface="+mj-ea"/>
                <a:ea typeface="+mj-ea"/>
              </a:rPr>
              <a:t>Result of Reliability Evaluation Test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Critical </a:t>
            </a:r>
            <a:r>
              <a:rPr lang="en-US" altLang="ja-JP" b="1" i="0" dirty="0">
                <a:solidFill>
                  <a:srgbClr val="534A42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Management Characteristics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D6B91D0-314A-A99C-5FF9-AA8C27BB9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576467"/>
              </p:ext>
            </p:extLst>
          </p:nvPr>
        </p:nvGraphicFramePr>
        <p:xfrm>
          <a:off x="1080696" y="1634113"/>
          <a:ext cx="10520412" cy="292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9554">
                  <a:extLst>
                    <a:ext uri="{9D8B030D-6E8A-4147-A177-3AD203B41FA5}">
                      <a16:colId xmlns:a16="http://schemas.microsoft.com/office/drawing/2014/main" val="3008277429"/>
                    </a:ext>
                  </a:extLst>
                </a:gridCol>
                <a:gridCol w="443885">
                  <a:extLst>
                    <a:ext uri="{9D8B030D-6E8A-4147-A177-3AD203B41FA5}">
                      <a16:colId xmlns:a16="http://schemas.microsoft.com/office/drawing/2014/main" val="2527530081"/>
                    </a:ext>
                  </a:extLst>
                </a:gridCol>
                <a:gridCol w="1257675">
                  <a:extLst>
                    <a:ext uri="{9D8B030D-6E8A-4147-A177-3AD203B41FA5}">
                      <a16:colId xmlns:a16="http://schemas.microsoft.com/office/drawing/2014/main" val="1758181641"/>
                    </a:ext>
                  </a:extLst>
                </a:gridCol>
                <a:gridCol w="2712282">
                  <a:extLst>
                    <a:ext uri="{9D8B030D-6E8A-4147-A177-3AD203B41FA5}">
                      <a16:colId xmlns:a16="http://schemas.microsoft.com/office/drawing/2014/main" val="3826915790"/>
                    </a:ext>
                  </a:extLst>
                </a:gridCol>
                <a:gridCol w="817707">
                  <a:extLst>
                    <a:ext uri="{9D8B030D-6E8A-4147-A177-3AD203B41FA5}">
                      <a16:colId xmlns:a16="http://schemas.microsoft.com/office/drawing/2014/main" val="3268531040"/>
                    </a:ext>
                  </a:extLst>
                </a:gridCol>
                <a:gridCol w="538959">
                  <a:extLst>
                    <a:ext uri="{9D8B030D-6E8A-4147-A177-3AD203B41FA5}">
                      <a16:colId xmlns:a16="http://schemas.microsoft.com/office/drawing/2014/main" val="4009479109"/>
                    </a:ext>
                  </a:extLst>
                </a:gridCol>
                <a:gridCol w="517866">
                  <a:extLst>
                    <a:ext uri="{9D8B030D-6E8A-4147-A177-3AD203B41FA5}">
                      <a16:colId xmlns:a16="http://schemas.microsoft.com/office/drawing/2014/main" val="213595826"/>
                    </a:ext>
                  </a:extLst>
                </a:gridCol>
                <a:gridCol w="622173">
                  <a:extLst>
                    <a:ext uri="{9D8B030D-6E8A-4147-A177-3AD203B41FA5}">
                      <a16:colId xmlns:a16="http://schemas.microsoft.com/office/drawing/2014/main" val="1627792596"/>
                    </a:ext>
                  </a:extLst>
                </a:gridCol>
                <a:gridCol w="822897">
                  <a:extLst>
                    <a:ext uri="{9D8B030D-6E8A-4147-A177-3AD203B41FA5}">
                      <a16:colId xmlns:a16="http://schemas.microsoft.com/office/drawing/2014/main" val="1683368624"/>
                    </a:ext>
                  </a:extLst>
                </a:gridCol>
                <a:gridCol w="1058863">
                  <a:extLst>
                    <a:ext uri="{9D8B030D-6E8A-4147-A177-3AD203B41FA5}">
                      <a16:colId xmlns:a16="http://schemas.microsoft.com/office/drawing/2014/main" val="1440622225"/>
                    </a:ext>
                  </a:extLst>
                </a:gridCol>
                <a:gridCol w="988551">
                  <a:extLst>
                    <a:ext uri="{9D8B030D-6E8A-4147-A177-3AD203B41FA5}">
                      <a16:colId xmlns:a16="http://schemas.microsoft.com/office/drawing/2014/main" val="32408403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Test</a:t>
                      </a:r>
                      <a:endParaRPr kumimoji="0" lang="ja-JP" alt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kumimoji="0" lang="ja-JP" alt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Reference</a:t>
                      </a:r>
                      <a:endParaRPr kumimoji="0" lang="ja-JP" alt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Test Condition</a:t>
                      </a:r>
                      <a:endParaRPr kumimoji="0" lang="ja-JP" alt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Lots</a:t>
                      </a:r>
                      <a:endParaRPr kumimoji="0" lang="ja-JP" alt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S.S.</a:t>
                      </a:r>
                      <a:endParaRPr kumimoji="0" lang="ja-JP" alt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Total</a:t>
                      </a:r>
                      <a:endParaRPr kumimoji="0" lang="ja-JP" alt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Results</a:t>
                      </a:r>
                      <a:endParaRPr kumimoji="0" lang="ja-JP" alt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Representative</a:t>
                      </a:r>
                    </a:p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Product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Reason for</a:t>
                      </a:r>
                    </a:p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Selection</a:t>
                      </a:r>
                    </a:p>
                  </a:txBody>
                  <a:tcPr marL="0" marR="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0658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HTSL</a:t>
                      </a:r>
                    </a:p>
                  </a:txBody>
                  <a:tcPr marL="97497" marR="97497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A6</a:t>
                      </a:r>
                    </a:p>
                  </a:txBody>
                  <a:tcPr marL="97497" marR="97497" marT="36000" marB="36000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</a:p>
                  </a:txBody>
                  <a:tcPr marL="0" marR="0" marT="36000" marB="36000"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Temperature Storage Life: 150</a:t>
                      </a: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1000h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135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Fails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Product X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 Memory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Capacity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1068567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</a:p>
                  </a:txBody>
                  <a:tcPr marL="97497" marR="97497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B1</a:t>
                      </a:r>
                    </a:p>
                  </a:txBody>
                  <a:tcPr marL="97497" marR="97497" marT="36000" marB="36000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 Temperature Operating Life: 125</a:t>
                      </a: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1000h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231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Fails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Product X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 Memory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Capacity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216301707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EDR</a:t>
                      </a:r>
                    </a:p>
                  </a:txBody>
                  <a:tcPr marL="97497" marR="97497" marT="36000" marB="36000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B3</a:t>
                      </a:r>
                    </a:p>
                  </a:txBody>
                  <a:tcPr marL="97497" marR="97497" marT="36000" marB="36000" anchor="ctr" horzOverflow="overflow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AEC-Q100-005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NVM Endurance &amp; Data Retention Test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For HTSL</a:t>
                      </a:r>
                    </a:p>
                  </a:txBody>
                  <a:tcPr marL="97497" marR="97497" marT="36000" marB="36000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135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Fails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Product X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 Memory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Capacity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22065996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For</a:t>
                      </a:r>
                      <a:r>
                        <a:rPr kumimoji="0" lang="ja-JP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HTOL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7497" marR="97497" marT="36000" marB="36000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231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Fails</a:t>
                      </a:r>
                      <a:endParaRPr kumimoji="0" lang="ja-JP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Product X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Large Memory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Capacity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4105081502"/>
                  </a:ext>
                </a:extLst>
              </a:tr>
            </a:tbl>
          </a:graphicData>
        </a:graphic>
      </p:graphicFrame>
      <p:sp>
        <p:nvSpPr>
          <p:cNvPr id="5" name="タイトル 1">
            <a:extLst>
              <a:ext uri="{FF2B5EF4-FFF2-40B4-BE49-F238E27FC236}">
                <a16:creationId xmlns:a16="http://schemas.microsoft.com/office/drawing/2014/main" id="{C0701465-40E0-606D-FA9C-37909A389F84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607047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42C7597-BC25-5124-747C-7770488362A0}"/>
              </a:ext>
            </a:extLst>
          </p:cNvPr>
          <p:cNvSpPr txBox="1"/>
          <p:nvPr/>
        </p:nvSpPr>
        <p:spPr>
          <a:xfrm>
            <a:off x="1084764" y="1259468"/>
            <a:ext cx="3172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④</a:t>
            </a:r>
            <a:r>
              <a:rPr kumimoji="1" lang="en-US" altLang="ja-JP" sz="1800" dirty="0">
                <a:solidFill>
                  <a:srgbClr val="0000FF"/>
                </a:solidFill>
              </a:rPr>
              <a:t> </a:t>
            </a:r>
            <a:r>
              <a:rPr kumimoji="1" lang="en-US" altLang="ja-JP" sz="1800" dirty="0"/>
              <a:t>Degradation</a:t>
            </a:r>
            <a:r>
              <a:rPr kumimoji="1" lang="en-US" altLang="ja-JP" sz="1800" dirty="0">
                <a:solidFill>
                  <a:srgbClr val="FF0000"/>
                </a:solidFill>
              </a:rPr>
              <a:t> </a:t>
            </a:r>
            <a:r>
              <a:rPr kumimoji="1" lang="en-US" altLang="ja-JP" sz="1800" dirty="0"/>
              <a:t>Sign Analysis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6956B3E-6ADA-7245-B00A-E3021F413837}"/>
              </a:ext>
            </a:extLst>
          </p:cNvPr>
          <p:cNvSpPr/>
          <p:nvPr/>
        </p:nvSpPr>
        <p:spPr>
          <a:xfrm>
            <a:off x="1055688" y="1628800"/>
            <a:ext cx="7488584" cy="29523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Result of Fluctuation Verification of 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Flash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emory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タイトル 2">
            <a:extLst>
              <a:ext uri="{FF2B5EF4-FFF2-40B4-BE49-F238E27FC236}">
                <a16:creationId xmlns:a16="http://schemas.microsoft.com/office/drawing/2014/main" id="{DD717E7E-A24E-DCFB-9CA4-AFAAF2520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437882" cy="749165"/>
          </a:xfrm>
        </p:spPr>
        <p:txBody>
          <a:bodyPr/>
          <a:lstStyle/>
          <a:p>
            <a:r>
              <a:rPr lang="en-US" altLang="ja-JP" b="1" cap="none" dirty="0"/>
              <a:t>05</a:t>
            </a:r>
            <a:r>
              <a:rPr lang="ja-JP" altLang="en-US" cap="none" dirty="0"/>
              <a:t>　</a:t>
            </a:r>
            <a:r>
              <a:rPr lang="en-US" altLang="ja-JP" cap="none" dirty="0"/>
              <a:t>Evaluation Result</a:t>
            </a:r>
            <a:endParaRPr kumimoji="1" lang="ja-JP" altLang="en-US" b="1" cap="none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A5EF36D9-2004-B61E-F97C-92BA1410AC2A}"/>
              </a:ext>
            </a:extLst>
          </p:cNvPr>
          <p:cNvSpPr txBox="1">
            <a:spLocks/>
          </p:cNvSpPr>
          <p:nvPr/>
        </p:nvSpPr>
        <p:spPr>
          <a:xfrm>
            <a:off x="1055688" y="739907"/>
            <a:ext cx="11097368" cy="28469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lang="en-US" altLang="ja-JP" sz="2000" cap="none" dirty="0">
                <a:solidFill>
                  <a:schemeClr val="tx1"/>
                </a:solidFill>
                <a:effectLst/>
                <a:latin typeface="+mn-ea"/>
                <a:ea typeface="+mn-ea"/>
              </a:rPr>
              <a:t>Manufacturing Technology Assessment Sheet </a:t>
            </a:r>
            <a:r>
              <a:rPr lang="en-US" altLang="ja-JP" sz="2000" cap="none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endParaRPr lang="ja-JP" altLang="en-US" sz="2000" cap="none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626336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B8F190A-13C8-69DD-5730-D4AF48796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195473"/>
              </p:ext>
            </p:extLst>
          </p:nvPr>
        </p:nvGraphicFramePr>
        <p:xfrm>
          <a:off x="335360" y="1196752"/>
          <a:ext cx="10865029" cy="2120242"/>
        </p:xfrm>
        <a:graphic>
          <a:graphicData uri="http://schemas.openxmlformats.org/drawingml/2006/table">
            <a:tbl>
              <a:tblPr/>
              <a:tblGrid>
                <a:gridCol w="678367">
                  <a:extLst>
                    <a:ext uri="{9D8B030D-6E8A-4147-A177-3AD203B41FA5}">
                      <a16:colId xmlns:a16="http://schemas.microsoft.com/office/drawing/2014/main" val="751458909"/>
                    </a:ext>
                  </a:extLst>
                </a:gridCol>
                <a:gridCol w="1531399">
                  <a:extLst>
                    <a:ext uri="{9D8B030D-6E8A-4147-A177-3AD203B41FA5}">
                      <a16:colId xmlns:a16="http://schemas.microsoft.com/office/drawing/2014/main" val="2335359487"/>
                    </a:ext>
                  </a:extLst>
                </a:gridCol>
                <a:gridCol w="8655263">
                  <a:extLst>
                    <a:ext uri="{9D8B030D-6E8A-4147-A177-3AD203B41FA5}">
                      <a16:colId xmlns:a16="http://schemas.microsoft.com/office/drawing/2014/main" val="2717746417"/>
                    </a:ext>
                  </a:extLst>
                </a:gridCol>
              </a:tblGrid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Version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Date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Note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6912"/>
                  </a:ext>
                </a:extLst>
              </a:tr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1.0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2024/xx/xx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First Edition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806213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518357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860045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270041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09821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05A3B-A2C2-02FA-ED57-CFB43ED77447}"/>
              </a:ext>
            </a:extLst>
          </p:cNvPr>
          <p:cNvSpPr txBox="1"/>
          <p:nvPr/>
        </p:nvSpPr>
        <p:spPr>
          <a:xfrm>
            <a:off x="606056" y="262270"/>
            <a:ext cx="355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Version</a:t>
            </a:r>
          </a:p>
        </p:txBody>
      </p:sp>
    </p:spTree>
    <p:extLst>
      <p:ext uri="{BB962C8B-B14F-4D97-AF65-F5344CB8AC3E}">
        <p14:creationId xmlns:p14="http://schemas.microsoft.com/office/powerpoint/2010/main" val="2439456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xfrm>
            <a:off x="467999" y="3044920"/>
            <a:ext cx="6564105" cy="540000"/>
          </a:xfrm>
          <a:prstGeom prst="rect">
            <a:avLst/>
          </a:prstGeom>
        </p:spPr>
        <p:txBody>
          <a:bodyPr/>
          <a:lstStyle/>
          <a:p>
            <a:r>
              <a:rPr lang="en-US" altLang="ja-JP" cap="none" dirty="0"/>
              <a:t>Part</a:t>
            </a:r>
            <a:r>
              <a:rPr lang="en-US" altLang="zh-TW" cap="none" dirty="0"/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en-US" altLang="ja-JP" cap="none" dirty="0"/>
              <a:t>Part Information</a:t>
            </a:r>
            <a:endParaRPr kumimoji="1" lang="ja-JP" altLang="en-US" cap="none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1055440" y="1628800"/>
            <a:ext cx="10521936" cy="943589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en-US" altLang="ja-JP" sz="1800" dirty="0">
                <a:latin typeface="+mn-ea"/>
              </a:rPr>
              <a:t>New part X applies new technology △△△ to achieve ***.</a:t>
            </a:r>
          </a:p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en-US" altLang="ja-JP" sz="1800" dirty="0">
                <a:latin typeface="+mn-ea"/>
              </a:rPr>
              <a:t>For _ _ _, we use ◇◇◇, which has a proven track record.</a:t>
            </a:r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(1)</a:t>
            </a:r>
            <a:r>
              <a:rPr lang="ja-JP" altLang="en-US" sz="2000" dirty="0">
                <a:latin typeface="+mn-ea"/>
                <a:ea typeface="+mn-ea"/>
              </a:rPr>
              <a:t> </a:t>
            </a:r>
            <a:r>
              <a:rPr lang="en-US" altLang="ja-JP" sz="2000" dirty="0">
                <a:latin typeface="+mn-ea"/>
                <a:ea typeface="+mn-ea"/>
              </a:rPr>
              <a:t>Design Record of The Target Product</a:t>
            </a:r>
            <a:endParaRPr lang="ja-JP" altLang="en-US" sz="2000" dirty="0">
              <a:latin typeface="+mn-ea"/>
              <a:ea typeface="+mn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8556992-4A3C-6F7B-0A1F-6A0D2598971F}"/>
              </a:ext>
            </a:extLst>
          </p:cNvPr>
          <p:cNvSpPr/>
          <p:nvPr/>
        </p:nvSpPr>
        <p:spPr>
          <a:xfrm>
            <a:off x="1055439" y="2780928"/>
            <a:ext cx="10441235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solidFill>
                  <a:schemeClr val="tx1"/>
                </a:solidFill>
              </a:rPr>
              <a:t>Part </a:t>
            </a:r>
            <a:r>
              <a:rPr lang="en-US" altLang="ja-JP" dirty="0">
                <a:solidFill>
                  <a:schemeClr val="tx1"/>
                </a:solidFill>
              </a:rPr>
              <a:t>f</a:t>
            </a:r>
            <a:r>
              <a:rPr kumimoji="1" lang="en-US" altLang="ja-JP" dirty="0">
                <a:solidFill>
                  <a:schemeClr val="tx1"/>
                </a:solidFill>
              </a:rPr>
              <a:t>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solidFill>
                  <a:schemeClr val="tx1"/>
                </a:solidFill>
              </a:rPr>
              <a:t>Part roadmap, part lineup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solidFill>
                  <a:schemeClr val="tx1"/>
                </a:solidFill>
              </a:rPr>
              <a:t>New technology overview, etc.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C9412FF6-BD9C-7CC3-6E9A-7587A14AF619}"/>
              </a:ext>
            </a:extLst>
          </p:cNvPr>
          <p:cNvSpPr txBox="1">
            <a:spLocks/>
          </p:cNvSpPr>
          <p:nvPr/>
        </p:nvSpPr>
        <p:spPr bwMode="auto">
          <a:xfrm>
            <a:off x="1056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Background of New Part Development</a:t>
            </a:r>
            <a:endParaRPr lang="ja-JP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en-US" altLang="ja-JP" cap="none" dirty="0"/>
              <a:t>Part Information</a:t>
            </a:r>
            <a:endParaRPr kumimoji="1" lang="ja-JP" altLang="en-US" cap="none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452763"/>
              </p:ext>
            </p:extLst>
          </p:nvPr>
        </p:nvGraphicFramePr>
        <p:xfrm>
          <a:off x="1055439" y="1628800"/>
          <a:ext cx="10441235" cy="3463317"/>
        </p:xfrm>
        <a:graphic>
          <a:graphicData uri="http://schemas.openxmlformats.org/drawingml/2006/table">
            <a:tbl>
              <a:tblPr/>
              <a:tblGrid>
                <a:gridCol w="3600401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  <a:gridCol w="2280278">
                  <a:extLst>
                    <a:ext uri="{9D8B030D-6E8A-4147-A177-3AD203B41FA5}">
                      <a16:colId xmlns:a16="http://schemas.microsoft.com/office/drawing/2014/main" val="2771796749"/>
                    </a:ext>
                  </a:extLst>
                </a:gridCol>
                <a:gridCol w="2280278">
                  <a:extLst>
                    <a:ext uri="{9D8B030D-6E8A-4147-A177-3AD203B41FA5}">
                      <a16:colId xmlns:a16="http://schemas.microsoft.com/office/drawing/2014/main" val="542243535"/>
                    </a:ext>
                  </a:extLst>
                </a:gridCol>
                <a:gridCol w="2280278">
                  <a:extLst>
                    <a:ext uri="{9D8B030D-6E8A-4147-A177-3AD203B41FA5}">
                      <a16:colId xmlns:a16="http://schemas.microsoft.com/office/drawing/2014/main" val="2243020381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 name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871" marR="787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New </a:t>
                      </a:r>
                      <a:r>
                        <a:rPr lang="en-US" altLang="ja-JP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</a:t>
                      </a:r>
                      <a:r>
                        <a:rPr lang="en-US" altLang="zh-TW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X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871" marR="787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Comparison Part Y</a:t>
                      </a:r>
                      <a:endParaRPr kumimoji="1"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Comparison Part Z</a:t>
                      </a:r>
                      <a:endParaRPr kumimoji="1"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 Name or Series (Process) Name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871" marR="787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xxxxxxxxxxxxx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871" marR="7871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yyyyyyyyyyyyy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zzzzzzzzzzzzz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zh-TW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Operating Temperature Range</a:t>
                      </a:r>
                      <a:endParaRPr kumimoji="1" lang="zh-TW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Ta= -40～125℃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Ta= -40～125℃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Ta= -40～125℃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Maximum Operating Frequency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xxxMHz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xxxMHz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xxxMHz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Process / Design rule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CMOS/ xxx nm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CMOS/ xxx nm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CMOS/ xxx nm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95895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nb-NO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PKG type (QFP, BGA, etc.)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QFP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QFP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QFP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36061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Number of pins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100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100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100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546685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Wafer Factory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Company A, Factory OO 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Company A, Factory OO 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Company A, Factory OO 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75278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Assembly Factory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Company A, Factory △△ 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Company A, Factory △△ 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Company A, Factory △△ </a:t>
                      </a:r>
                      <a:endParaRPr kumimoji="1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002347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Temperature Grade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 Grade 1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 Grade 1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 Grade 1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3002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MSL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MSL3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MSL3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MSL3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7838483"/>
                  </a:ext>
                </a:extLst>
              </a:tr>
            </a:tbl>
          </a:graphicData>
        </a:graphic>
      </p:graphicFrame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1055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The Target Part</a:t>
            </a:r>
            <a:endParaRPr lang="ja-JP" altLang="en-US" sz="2000" dirty="0">
              <a:latin typeface="+mn-ea"/>
              <a:ea typeface="+mn-ea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C7EBD7A7-DA0E-F97C-AD71-1697749C72B7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6984776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(1)</a:t>
            </a:r>
            <a:r>
              <a:rPr lang="ja-JP" altLang="en-US" sz="2000" dirty="0">
                <a:latin typeface="+mn-ea"/>
                <a:ea typeface="+mn-ea"/>
              </a:rPr>
              <a:t> </a:t>
            </a:r>
            <a:r>
              <a:rPr lang="en-US" altLang="ja-JP" sz="2000" dirty="0">
                <a:latin typeface="+mn-ea"/>
                <a:ea typeface="+mn-ea"/>
              </a:rPr>
              <a:t>Design Record of The Target Part</a:t>
            </a:r>
            <a:endParaRPr lang="ja-JP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en-US" altLang="ja-JP" cap="none" dirty="0"/>
              <a:t>Part Information</a:t>
            </a:r>
            <a:endParaRPr kumimoji="1" lang="ja-JP" altLang="en-US" cap="none" dirty="0"/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ACD0C3F3-EB65-4952-92DB-D9E39F8B52B1}"/>
              </a:ext>
            </a:extLst>
          </p:cNvPr>
          <p:cNvSpPr txBox="1">
            <a:spLocks/>
          </p:cNvSpPr>
          <p:nvPr/>
        </p:nvSpPr>
        <p:spPr bwMode="auto">
          <a:xfrm>
            <a:off x="1055440" y="1207861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New Point Overview</a:t>
            </a:r>
            <a:endParaRPr lang="ja-JP" altLang="en-US" sz="2000" dirty="0">
              <a:latin typeface="+mn-ea"/>
              <a:ea typeface="+mn-ea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DB905C2-95BF-4279-BAFA-4085749A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126104"/>
              </p:ext>
            </p:extLst>
          </p:nvPr>
        </p:nvGraphicFramePr>
        <p:xfrm>
          <a:off x="1055441" y="1628801"/>
          <a:ext cx="10441234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321">
                  <a:extLst>
                    <a:ext uri="{9D8B030D-6E8A-4147-A177-3AD203B41FA5}">
                      <a16:colId xmlns:a16="http://schemas.microsoft.com/office/drawing/2014/main" val="4273580063"/>
                    </a:ext>
                  </a:extLst>
                </a:gridCol>
                <a:gridCol w="2796976">
                  <a:extLst>
                    <a:ext uri="{9D8B030D-6E8A-4147-A177-3AD203B41FA5}">
                      <a16:colId xmlns:a16="http://schemas.microsoft.com/office/drawing/2014/main" val="135643006"/>
                    </a:ext>
                  </a:extLst>
                </a:gridCol>
                <a:gridCol w="2796976">
                  <a:extLst>
                    <a:ext uri="{9D8B030D-6E8A-4147-A177-3AD203B41FA5}">
                      <a16:colId xmlns:a16="http://schemas.microsoft.com/office/drawing/2014/main" val="2750189928"/>
                    </a:ext>
                  </a:extLst>
                </a:gridCol>
                <a:gridCol w="2796976">
                  <a:extLst>
                    <a:ext uri="{9D8B030D-6E8A-4147-A177-3AD203B41FA5}">
                      <a16:colId xmlns:a16="http://schemas.microsoft.com/office/drawing/2014/main" val="2432877548"/>
                    </a:ext>
                  </a:extLst>
                </a:gridCol>
                <a:gridCol w="1007985">
                  <a:extLst>
                    <a:ext uri="{9D8B030D-6E8A-4147-A177-3AD203B41FA5}">
                      <a16:colId xmlns:a16="http://schemas.microsoft.com/office/drawing/2014/main" val="1439176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Technical aspect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New part X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871" marR="7871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Comparison Part Y</a:t>
                      </a:r>
                      <a:endParaRPr kumimoji="1"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Comparison Part Z</a:t>
                      </a:r>
                      <a:endParaRPr kumimoji="1"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Technical level</a:t>
                      </a:r>
                      <a:endParaRPr kumimoji="1" 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44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lements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Flash(MONOS)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Flash(Floating Gate)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Flash(Floating Gate)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rgbClr val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New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686948"/>
                  </a:ext>
                </a:extLst>
              </a:tr>
            </a:tbl>
          </a:graphicData>
        </a:graphic>
      </p:graphicFrame>
      <p:sp>
        <p:nvSpPr>
          <p:cNvPr id="3" name="タイトル 1">
            <a:extLst>
              <a:ext uri="{FF2B5EF4-FFF2-40B4-BE49-F238E27FC236}">
                <a16:creationId xmlns:a16="http://schemas.microsoft.com/office/drawing/2014/main" id="{8524B395-87CE-5E03-6031-7DD6A6C63C29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72008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(1) Design Record of The Target Product</a:t>
            </a:r>
            <a:endParaRPr lang="ja-JP" altLang="en-US" sz="2000" dirty="0">
              <a:latin typeface="+mn-ea"/>
              <a:ea typeface="+mn-ea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E44A58F-A8E3-3BF5-D822-B6D8EBEC88CE}"/>
              </a:ext>
            </a:extLst>
          </p:cNvPr>
          <p:cNvSpPr/>
          <p:nvPr/>
        </p:nvSpPr>
        <p:spPr>
          <a:xfrm>
            <a:off x="1055439" y="2924944"/>
            <a:ext cx="10441235" cy="30243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</a:rPr>
              <a:t>New Technology etc.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60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en-US" altLang="ja-JP" cap="none" dirty="0"/>
              <a:t>Part Information</a:t>
            </a:r>
            <a:endParaRPr kumimoji="1" lang="ja-JP" altLang="en-US" cap="none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1055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Overview of The Company</a:t>
            </a:r>
            <a:r>
              <a:rPr lang="ja-JP" altLang="en-US" sz="2000" dirty="0">
                <a:latin typeface="+mn-ea"/>
                <a:ea typeface="+mn-ea"/>
              </a:rPr>
              <a:t> </a:t>
            </a:r>
            <a:r>
              <a:rPr lang="en-US" altLang="ja-JP" sz="2000" dirty="0">
                <a:latin typeface="+mn-ea"/>
                <a:ea typeface="+mn-ea"/>
              </a:rPr>
              <a:t>/ Factory Responsible for The Process</a:t>
            </a:r>
            <a:endParaRPr lang="ja-JP" altLang="en-US" sz="2000" dirty="0">
              <a:latin typeface="+mn-ea"/>
              <a:ea typeface="+mn-ea"/>
            </a:endParaRP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590543"/>
              </p:ext>
            </p:extLst>
          </p:nvPr>
        </p:nvGraphicFramePr>
        <p:xfrm>
          <a:off x="1055688" y="2636912"/>
          <a:ext cx="10440987" cy="28896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2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Company name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Company A, Factory OO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(City) / (Country)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Foundation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endParaRPr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Business</a:t>
                      </a:r>
                      <a:r>
                        <a:rPr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Outline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Wafer Fabrication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 System Certification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ISO9002 (in</a:t>
                      </a:r>
                      <a:r>
                        <a:rPr lang="ja-JP" altLang="en-US" sz="14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aseline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ISO14001 (in </a:t>
                      </a:r>
                      <a:r>
                        <a:rPr lang="en-US" altLang="ja-JP" sz="140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IATF16949(in </a:t>
                      </a:r>
                      <a:r>
                        <a:rPr kumimoji="1" lang="en-US" altLang="ja-JP" sz="1400" kern="1200" dirty="0" err="1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55440" y="1988840"/>
            <a:ext cx="8776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Mass production of the Z series of Parts has been started since the </a:t>
            </a:r>
            <a:r>
              <a:rPr lang="en-US" altLang="ja-JP" dirty="0" err="1"/>
              <a:t>yyyy</a:t>
            </a:r>
            <a:r>
              <a:rPr lang="en-US" altLang="ja-JP" dirty="0"/>
              <a:t>/mm month.</a:t>
            </a:r>
          </a:p>
          <a:p>
            <a:r>
              <a:rPr kumimoji="1" lang="en-US" altLang="ja-JP" dirty="0"/>
              <a:t>Mass production is about </a:t>
            </a:r>
            <a:r>
              <a:rPr kumimoji="1" lang="en-US" altLang="ja-JP" dirty="0" err="1"/>
              <a:t>xxM</a:t>
            </a:r>
            <a:r>
              <a:rPr kumimoji="1" lang="en-US" altLang="ja-JP" dirty="0"/>
              <a:t> units. 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632CC9-6014-A3B3-8DA5-1B5591BC5828}"/>
              </a:ext>
            </a:extLst>
          </p:cNvPr>
          <p:cNvSpPr txBox="1"/>
          <p:nvPr/>
        </p:nvSpPr>
        <p:spPr>
          <a:xfrm>
            <a:off x="1088534" y="1628800"/>
            <a:ext cx="5439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(a)</a:t>
            </a:r>
            <a:r>
              <a:rPr lang="en-US" altLang="ja-JP" b="1" dirty="0">
                <a:latin typeface="+mj-ea"/>
                <a:ea typeface="+mj-ea"/>
              </a:rPr>
              <a:t> Wafer Process: Company A, </a:t>
            </a:r>
            <a:r>
              <a:rPr kumimoji="1" lang="en-US" altLang="ja-JP" sz="1800" b="1" i="0" u="none" strike="noStrike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Factory</a:t>
            </a:r>
            <a:r>
              <a:rPr lang="en-US" altLang="ja-JP" b="1" dirty="0">
                <a:latin typeface="+mj-ea"/>
                <a:ea typeface="+mj-ea"/>
              </a:rPr>
              <a:t> OO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324BFB37-1535-0AE6-4D53-4243A1E83E59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72008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(1)</a:t>
            </a:r>
            <a:r>
              <a:rPr lang="ja-JP" altLang="en-US" sz="2000" dirty="0">
                <a:latin typeface="+mn-ea"/>
                <a:ea typeface="+mn-ea"/>
              </a:rPr>
              <a:t> </a:t>
            </a:r>
            <a:r>
              <a:rPr lang="en-US" altLang="ja-JP" sz="2000" dirty="0">
                <a:latin typeface="+mn-ea"/>
                <a:ea typeface="+mn-ea"/>
              </a:rPr>
              <a:t>Design Record of The Target Product</a:t>
            </a:r>
            <a:endParaRPr lang="ja-JP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5602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</a:t>
            </a:r>
            <a:r>
              <a:rPr lang="en-US" altLang="ja-JP" cap="none" dirty="0"/>
              <a:t>Part Information</a:t>
            </a:r>
            <a:endParaRPr kumimoji="1" lang="ja-JP" altLang="en-US" cap="none" dirty="0"/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670063"/>
              </p:ext>
            </p:extLst>
          </p:nvPr>
        </p:nvGraphicFramePr>
        <p:xfrm>
          <a:off x="1055688" y="2636912"/>
          <a:ext cx="10440987" cy="28896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2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en-US" altLang="ja-JP" sz="1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Company name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Company A, Factory △△</a:t>
                      </a:r>
                      <a:endParaRPr lang="en-GB" altLang="ja-JP" sz="14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(City) / (Country)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Foundation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endParaRPr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Business</a:t>
                      </a:r>
                      <a:r>
                        <a:rPr lang="ja-JP" altLang="en-US" sz="1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Outline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Semiconductor Assembly, Chip probing, Final testing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en-GB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 System Certification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ISO9002 (in</a:t>
                      </a:r>
                      <a:r>
                        <a:rPr lang="ja-JP" altLang="en-US" sz="14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aseline="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ISO14001 (in </a:t>
                      </a:r>
                      <a:r>
                        <a:rPr lang="en-US" altLang="ja-JP" sz="1400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IATF16949(in </a:t>
                      </a:r>
                      <a:r>
                        <a:rPr kumimoji="1" lang="en-US" altLang="ja-JP" sz="1400" kern="1200" dirty="0" err="1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yyyy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904067D-A587-9C30-D169-BB9926FB6354}"/>
              </a:ext>
            </a:extLst>
          </p:cNvPr>
          <p:cNvSpPr txBox="1"/>
          <p:nvPr/>
        </p:nvSpPr>
        <p:spPr>
          <a:xfrm>
            <a:off x="1070843" y="1628800"/>
            <a:ext cx="768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(b) Assembly/Test Process : Company A, </a:t>
            </a:r>
            <a:r>
              <a:rPr kumimoji="1" lang="en-US" altLang="ja-JP" sz="1800" b="1" i="0" u="none" strike="noStrike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Factory </a:t>
            </a:r>
            <a:r>
              <a:rPr kumimoji="1" lang="en-US" altLang="ja-JP" b="1" dirty="0">
                <a:latin typeface="+mj-ea"/>
                <a:ea typeface="+mj-ea"/>
              </a:rPr>
              <a:t>△△</a:t>
            </a:r>
            <a:endParaRPr kumimoji="1" lang="zh-TW" altLang="en-US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ED4476-D310-056F-1C1A-C522E93A6CD0}"/>
              </a:ext>
            </a:extLst>
          </p:cNvPr>
          <p:cNvSpPr txBox="1"/>
          <p:nvPr/>
        </p:nvSpPr>
        <p:spPr>
          <a:xfrm>
            <a:off x="1055440" y="1990581"/>
            <a:ext cx="10354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Mass production of in-vehicle parts (parts of other semiconductor maker) started in </a:t>
            </a:r>
            <a:r>
              <a:rPr kumimoji="1" lang="en-US" altLang="ja-JP" dirty="0" err="1"/>
              <a:t>yyyy</a:t>
            </a:r>
            <a:r>
              <a:rPr kumimoji="1" lang="en-US" altLang="ja-JP" dirty="0"/>
              <a:t>/mm month.</a:t>
            </a:r>
          </a:p>
          <a:p>
            <a:r>
              <a:rPr kumimoji="1" lang="en-US" altLang="ja-JP" dirty="0"/>
              <a:t>Mass production is about </a:t>
            </a:r>
            <a:r>
              <a:rPr kumimoji="1" lang="en-US" altLang="ja-JP" dirty="0" err="1"/>
              <a:t>xxM</a:t>
            </a:r>
            <a:r>
              <a:rPr kumimoji="1" lang="en-US" altLang="ja-JP" dirty="0"/>
              <a:t> units. </a:t>
            </a:r>
            <a:endParaRPr kumimoji="1" lang="ja-JP" alt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5AFBCA12-51F2-35AD-508D-85ECA86E2DAC}"/>
              </a:ext>
            </a:extLst>
          </p:cNvPr>
          <p:cNvSpPr txBox="1">
            <a:spLocks/>
          </p:cNvSpPr>
          <p:nvPr/>
        </p:nvSpPr>
        <p:spPr bwMode="auto">
          <a:xfrm>
            <a:off x="335360" y="741243"/>
            <a:ext cx="72008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(1) Design Record of The Target Product</a:t>
            </a:r>
            <a:endParaRPr lang="ja-JP" altLang="en-US" sz="2000" dirty="0">
              <a:latin typeface="+mn-ea"/>
              <a:ea typeface="+mn-ea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48290E8F-2662-2E7C-4834-9962CA0DC774}"/>
              </a:ext>
            </a:extLst>
          </p:cNvPr>
          <p:cNvSpPr txBox="1">
            <a:spLocks/>
          </p:cNvSpPr>
          <p:nvPr/>
        </p:nvSpPr>
        <p:spPr bwMode="auto">
          <a:xfrm>
            <a:off x="1055440" y="1196752"/>
            <a:ext cx="9000000" cy="455509"/>
          </a:xfrm>
          <a:prstGeom prst="rect">
            <a:avLst/>
          </a:prstGeom>
          <a:noFill/>
        </p:spPr>
        <p:txBody>
          <a:bodyPr vert="horz" wrap="square" lIns="0" tIns="107980" rIns="0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Overview of The Company / Factory Responsible for The Process</a:t>
            </a:r>
            <a:endParaRPr lang="ja-JP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81918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xfrm>
            <a:off x="467999" y="2780928"/>
            <a:ext cx="11460649" cy="14642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ja-JP" cap="none" dirty="0"/>
              <a:t>New Points  And Details of Assessment</a:t>
            </a:r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779228CA604694A9F517DE45ECC70F1" ma:contentTypeVersion="17" ma:contentTypeDescription="新しいドキュメントを作成します。" ma:contentTypeScope="" ma:versionID="3cc8c538c8e3b1f073d50a345ca5bffb">
  <xsd:schema xmlns:xsd="http://www.w3.org/2001/XMLSchema" xmlns:xs="http://www.w3.org/2001/XMLSchema" xmlns:p="http://schemas.microsoft.com/office/2006/metadata/properties" xmlns:ns3="59e995b3-d7d9-4d4d-b040-847ef9593f2e" xmlns:ns4="eda4b5a4-4e9e-4138-b612-2511a6ff5ce9" targetNamespace="http://schemas.microsoft.com/office/2006/metadata/properties" ma:root="true" ma:fieldsID="0d77696d2b78baefce5a15c9a853b8c6" ns3:_="" ns4:_="">
    <xsd:import namespace="59e995b3-d7d9-4d4d-b040-847ef9593f2e"/>
    <xsd:import namespace="eda4b5a4-4e9e-4138-b612-2511a6ff5ce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e995b3-d7d9-4d4d-b040-847ef9593f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a4b5a4-4e9e-4138-b612-2511a6ff5ce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9e995b3-d7d9-4d4d-b040-847ef9593f2e" xsi:nil="true"/>
  </documentManagement>
</p:properties>
</file>

<file path=customXml/itemProps1.xml><?xml version="1.0" encoding="utf-8"?>
<ds:datastoreItem xmlns:ds="http://schemas.openxmlformats.org/officeDocument/2006/customXml" ds:itemID="{617055F2-A4B4-4F15-89B4-1EF3E2754E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e995b3-d7d9-4d4d-b040-847ef9593f2e"/>
    <ds:schemaRef ds:uri="eda4b5a4-4e9e-4138-b612-2511a6ff5c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238933-2C56-4FB6-9CE5-6308FB304B64}">
  <ds:schemaRefs>
    <ds:schemaRef ds:uri="http://schemas.microsoft.com/office/2006/documentManagement/types"/>
    <ds:schemaRef ds:uri="http://purl.org/dc/terms/"/>
    <ds:schemaRef ds:uri="59e995b3-d7d9-4d4d-b040-847ef9593f2e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eda4b5a4-4e9e-4138-b612-2511a6ff5ce9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21b05a7e-884a-4d43-9466-158c2e291974}" enabled="0" method="" siteId="{21b05a7e-884a-4d43-9466-158c2e291974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1569</Words>
  <Application>Microsoft Office PowerPoint</Application>
  <PresentationFormat>ワイド画面</PresentationFormat>
  <Paragraphs>391</Paragraphs>
  <Slides>28</Slides>
  <Notes>16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7" baseType="lpstr">
      <vt:lpstr>Meiryo UI</vt:lpstr>
      <vt:lpstr>Meiryo</vt:lpstr>
      <vt:lpstr>Meiryo</vt:lpstr>
      <vt:lpstr>Arial</vt:lpstr>
      <vt:lpstr>Arial Narrow</vt:lpstr>
      <vt:lpstr>Calibri</vt:lpstr>
      <vt:lpstr>Symbol</vt:lpstr>
      <vt:lpstr>Wingdings</vt:lpstr>
      <vt:lpstr>Renesas Template 2020 - EN Confidential</vt:lpstr>
      <vt:lpstr>PowerPoint プレゼンテーション</vt:lpstr>
      <vt:lpstr>Contents</vt:lpstr>
      <vt:lpstr>Part Information</vt:lpstr>
      <vt:lpstr>01　Part Information</vt:lpstr>
      <vt:lpstr>01　Part Information</vt:lpstr>
      <vt:lpstr>01　Part Information</vt:lpstr>
      <vt:lpstr>01　Part Information</vt:lpstr>
      <vt:lpstr>01　Part Information</vt:lpstr>
      <vt:lpstr>New Points  And Details of Assessment</vt:lpstr>
      <vt:lpstr>02　New Points  And Details of Assessment</vt:lpstr>
      <vt:lpstr>02　New Points  And Details of Assessment</vt:lpstr>
      <vt:lpstr>02　New Points  And Details of Assessment</vt:lpstr>
      <vt:lpstr>02　New Points  And Details of Assessment</vt:lpstr>
      <vt:lpstr>02　New Points  And Details of Assessment</vt:lpstr>
      <vt:lpstr>Production Readiness Verification</vt:lpstr>
      <vt:lpstr>03　Production Readiness Verification</vt:lpstr>
      <vt:lpstr>03　Production Readiness Verification</vt:lpstr>
      <vt:lpstr>Process Check</vt:lpstr>
      <vt:lpstr>04　Process Check</vt:lpstr>
      <vt:lpstr>Evaluation Result</vt:lpstr>
      <vt:lpstr>05　Evaluation Result</vt:lpstr>
      <vt:lpstr>05　Evaluation Result</vt:lpstr>
      <vt:lpstr>05　Evaluation Result</vt:lpstr>
      <vt:lpstr>05　Evaluation Result</vt:lpstr>
      <vt:lpstr>05　Evaluation Result</vt:lpstr>
      <vt:lpstr>05　Evaluation Result</vt:lpstr>
      <vt:lpstr>05　Evaluation Result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2018-08-24T12:57:32Z</dcterms:created>
  <dcterms:modified xsi:type="dcterms:W3CDTF">2024-07-23T03:36:03Z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0x0101007779228CA604694A9F517DE45ECC70F1</vt:lpwstr>
  </property>
  <property fmtid="{D5CDD505-2E9C-101B-9397-08002B2CF9AE}" pid="3" name="Order">
    <vt:r8>130700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SIP_Label_6add209e-37c4-4e15-ab1b-f9befe71def1_Enabled">
    <vt:lpwstr>true</vt:lpwstr>
  </property>
  <property fmtid="{D5CDD505-2E9C-101B-9397-08002B2CF9AE}" pid="11" name="MSIP_Label_6add209e-37c4-4e15-ab1b-f9befe71def1_SetDate">
    <vt:lpwstr>2024-05-16T05:27:14Z</vt:lpwstr>
  </property>
  <property fmtid="{D5CDD505-2E9C-101B-9397-08002B2CF9AE}" pid="12" name="MSIP_Label_6add209e-37c4-4e15-ab1b-f9befe71def1_Method">
    <vt:lpwstr>Standard</vt:lpwstr>
  </property>
  <property fmtid="{D5CDD505-2E9C-101B-9397-08002B2CF9AE}" pid="13" name="MSIP_Label_6add209e-37c4-4e15-ab1b-f9befe71def1_Name">
    <vt:lpwstr>G_MIP_Confidential_Exception</vt:lpwstr>
  </property>
  <property fmtid="{D5CDD505-2E9C-101B-9397-08002B2CF9AE}" pid="14" name="MSIP_Label_6add209e-37c4-4e15-ab1b-f9befe71def1_SiteId">
    <vt:lpwstr>69405920-b673-4f7c-8845-e124e9d08af2</vt:lpwstr>
  </property>
  <property fmtid="{D5CDD505-2E9C-101B-9397-08002B2CF9AE}" pid="15" name="MSIP_Label_6add209e-37c4-4e15-ab1b-f9befe71def1_ActionId">
    <vt:lpwstr>f69b5a60-3347-40d3-9c7b-069928037d3c</vt:lpwstr>
  </property>
  <property fmtid="{D5CDD505-2E9C-101B-9397-08002B2CF9AE}" pid="16" name="MSIP_Label_6add209e-37c4-4e15-ab1b-f9befe71def1_ContentBits">
    <vt:lpwstr>0</vt:lpwstr>
  </property>
</Properties>
</file>